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978" r:id="rId3"/>
    <p:sldId id="979" r:id="rId4"/>
    <p:sldId id="994" r:id="rId5"/>
    <p:sldId id="980" r:id="rId6"/>
    <p:sldId id="999" r:id="rId7"/>
    <p:sldId id="1000" r:id="rId8"/>
    <p:sldId id="987" r:id="rId9"/>
    <p:sldId id="1009" r:id="rId10"/>
    <p:sldId id="991" r:id="rId11"/>
    <p:sldId id="1001" r:id="rId12"/>
    <p:sldId id="990" r:id="rId13"/>
    <p:sldId id="1010" r:id="rId14"/>
    <p:sldId id="1013" r:id="rId15"/>
    <p:sldId id="1011" r:id="rId16"/>
    <p:sldId id="1014" r:id="rId17"/>
    <p:sldId id="1015" r:id="rId18"/>
    <p:sldId id="1008" r:id="rId19"/>
    <p:sldId id="1016" r:id="rId20"/>
    <p:sldId id="1017" r:id="rId21"/>
    <p:sldId id="1025" r:id="rId22"/>
    <p:sldId id="1022" r:id="rId23"/>
    <p:sldId id="1024" r:id="rId24"/>
    <p:sldId id="1020" r:id="rId25"/>
    <p:sldId id="1021" r:id="rId26"/>
    <p:sldId id="1023" r:id="rId27"/>
    <p:sldId id="1035" r:id="rId28"/>
    <p:sldId id="1036" r:id="rId29"/>
    <p:sldId id="993" r:id="rId30"/>
  </p:sldIdLst>
  <p:sldSz cx="12192000" cy="6858000"/>
  <p:notesSz cx="6858000" cy="9144000"/>
  <p:embeddedFontLst>
    <p:embeddedFont>
      <p:font typeface="等线" panose="02010600030101010101" charset="-122"/>
      <p:regular r:id="rId35"/>
    </p:embeddedFont>
    <p:embeddedFont>
      <p:font typeface="Aharoni" panose="02010803020104030203" pitchFamily="2" charset="-79"/>
      <p:bold r:id="rId36"/>
    </p:embeddedFont>
    <p:embeddedFont>
      <p:font typeface="思源黑体 CN Bold" panose="020B0800000000000000" pitchFamily="34" charset="-122"/>
      <p:bold r:id="rId37"/>
    </p:embeddedFont>
    <p:embeddedFont>
      <p:font typeface="思源黑体 CN Regular" panose="020B0500000000000000" pitchFamily="34" charset="-122"/>
      <p:regular r:id="rId38"/>
    </p:embeddedFont>
    <p:embeddedFont>
      <p:font typeface="微软雅黑" panose="020B0503020204020204" pitchFamily="34" charset="-122"/>
      <p:regular r:id="rId39"/>
    </p:embeddedFont>
    <p:embeddedFont>
      <p:font typeface="等线 Light" panose="02010600030101010101" charset="-122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  <p:embeddedFont>
      <p:font typeface="华文新魏" panose="02010800040101010101" pitchFamily="2" charset="-122"/>
      <p:regular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4" userDrawn="1">
          <p15:clr>
            <a:srgbClr val="A4A3A4"/>
          </p15:clr>
        </p15:guide>
        <p15:guide id="2" pos="39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5E"/>
    <a:srgbClr val="D9950D"/>
    <a:srgbClr val="F5C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376" y="60"/>
      </p:cViewPr>
      <p:guideLst>
        <p:guide orient="horz" pos="2074"/>
        <p:guide pos="39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75.xml"/><Relationship Id="rId45" Type="http://schemas.openxmlformats.org/officeDocument/2006/relationships/font" Target="fonts/font11.fntdata"/><Relationship Id="rId44" Type="http://schemas.openxmlformats.org/officeDocument/2006/relationships/font" Target="fonts/font10.fntdata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9.png"/><Relationship Id="rId2" Type="http://schemas.openxmlformats.org/officeDocument/2006/relationships/tags" Target="../tags/tag4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tags" Target="../tags/tag5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7.xml"/><Relationship Id="rId7" Type="http://schemas.openxmlformats.org/officeDocument/2006/relationships/image" Target="../media/image5.pn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4.png"/><Relationship Id="rId3" Type="http://schemas.openxmlformats.org/officeDocument/2006/relationships/tags" Target="../tags/tag14.xml"/><Relationship Id="rId2" Type="http://schemas.openxmlformats.org/officeDocument/2006/relationships/image" Target="../media/image3.png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../media/image7.png"/><Relationship Id="rId6" Type="http://schemas.openxmlformats.org/officeDocument/2006/relationships/tags" Target="../tags/tag22.xml"/><Relationship Id="rId5" Type="http://schemas.openxmlformats.org/officeDocument/2006/relationships/image" Target="../media/image6.png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 rot="5400000">
            <a:off x="3072426" y="-2996225"/>
            <a:ext cx="6199546" cy="12191999"/>
          </a:xfrm>
          <a:custGeom>
            <a:avLst/>
            <a:gdLst>
              <a:gd name="connsiteX0" fmla="*/ 0 w 6199546"/>
              <a:gd name="connsiteY0" fmla="*/ 12191999 h 12191999"/>
              <a:gd name="connsiteX1" fmla="*/ 0 w 6199546"/>
              <a:gd name="connsiteY1" fmla="*/ 0 h 12191999"/>
              <a:gd name="connsiteX2" fmla="*/ 2900886 w 6199546"/>
              <a:gd name="connsiteY2" fmla="*/ 0 h 12191999"/>
              <a:gd name="connsiteX3" fmla="*/ 6199546 w 6199546"/>
              <a:gd name="connsiteY3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9546" h="12191999">
                <a:moveTo>
                  <a:pt x="0" y="12191999"/>
                </a:moveTo>
                <a:lnTo>
                  <a:pt x="0" y="0"/>
                </a:lnTo>
                <a:lnTo>
                  <a:pt x="2900886" y="0"/>
                </a:lnTo>
                <a:lnTo>
                  <a:pt x="6199546" y="12191999"/>
                </a:lnTo>
                <a:close/>
              </a:path>
            </a:pathLst>
          </a:custGeom>
          <a:solidFill>
            <a:srgbClr val="F6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793355" y="434657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小组成员：</a:t>
            </a:r>
            <a:endParaRPr lang="zh-CN" altLang="en-US" dirty="0"/>
          </a:p>
          <a:p>
            <a:r>
              <a:rPr lang="en-US" altLang="zh-CN" dirty="0"/>
              <a:t>2251093</a:t>
            </a:r>
            <a:r>
              <a:rPr lang="zh-CN" altLang="en-US" dirty="0"/>
              <a:t>冯伟航</a:t>
            </a:r>
            <a:endParaRPr lang="zh-CN" altLang="en-US" dirty="0"/>
          </a:p>
          <a:p>
            <a:r>
              <a:rPr lang="en-US" altLang="zh-CN" dirty="0"/>
              <a:t>2254300</a:t>
            </a:r>
            <a:r>
              <a:rPr lang="zh-CN" altLang="en-US" dirty="0"/>
              <a:t>王捷</a:t>
            </a:r>
            <a:endParaRPr lang="zh-CN" altLang="en-US" dirty="0"/>
          </a:p>
          <a:p>
            <a:r>
              <a:rPr lang="en-US" altLang="zh-CN" dirty="0"/>
              <a:t>2252721</a:t>
            </a:r>
            <a:r>
              <a:rPr lang="zh-CN" altLang="en-US" dirty="0"/>
              <a:t>韩坤甫</a:t>
            </a:r>
            <a:endParaRPr lang="zh-CN" altLang="en-US" dirty="0"/>
          </a:p>
        </p:txBody>
      </p:sp>
      <p:pic>
        <p:nvPicPr>
          <p:cNvPr id="21" name="图片 20" descr="文字图标"/>
          <p:cNvPicPr>
            <a:picLocks noChangeAspect="1"/>
          </p:cNvPicPr>
          <p:nvPr/>
        </p:nvPicPr>
        <p:blipFill>
          <a:blip r:embed="rId1"/>
          <a:srcRect l="14960" t="15530" r="29026" b="66590"/>
          <a:stretch>
            <a:fillRect/>
          </a:stretch>
        </p:blipFill>
        <p:spPr>
          <a:xfrm>
            <a:off x="2494280" y="1962696"/>
            <a:ext cx="6920230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"/>
              </p:custDataLst>
            </p:nvPr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系统用例设计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934642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reeform 7"/>
          <p:cNvSpPr/>
          <p:nvPr>
            <p:custDataLst>
              <p:tags r:id="rId3"/>
            </p:custDataLst>
          </p:nvPr>
        </p:nvSpPr>
        <p:spPr bwMode="auto">
          <a:xfrm>
            <a:off x="3381504" y="1587227"/>
            <a:ext cx="1170173" cy="4480456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rgbClr val="33335E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9" name="Oval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23309" y="2060398"/>
            <a:ext cx="163888" cy="164526"/>
          </a:xfrm>
          <a:prstGeom prst="ellipse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0" name="Oval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90622" y="3282225"/>
            <a:ext cx="164526" cy="163888"/>
          </a:xfrm>
          <a:prstGeom prst="ellipse">
            <a:avLst/>
          </a:prstGeom>
          <a:solidFill>
            <a:srgbClr val="33335E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1" name="Oval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14381" y="4204334"/>
            <a:ext cx="163888" cy="163888"/>
          </a:xfrm>
          <a:prstGeom prst="ellipse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2" name="Oval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045346" y="5495032"/>
            <a:ext cx="164526" cy="163888"/>
          </a:xfrm>
          <a:prstGeom prst="ellipse">
            <a:avLst/>
          </a:prstGeom>
          <a:solidFill>
            <a:srgbClr val="33335E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3" name="Line 16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2694704" y="2143299"/>
            <a:ext cx="1028605" cy="0"/>
          </a:xfrm>
          <a:prstGeom prst="line">
            <a:avLst/>
          </a:prstGeom>
          <a:noFill/>
          <a:ln w="12700" cap="flat">
            <a:solidFill>
              <a:srgbClr val="33335E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4" name="Line 17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4255148" y="3363212"/>
            <a:ext cx="1028605" cy="0"/>
          </a:xfrm>
          <a:prstGeom prst="line">
            <a:avLst/>
          </a:prstGeom>
          <a:noFill/>
          <a:ln w="12700" cap="flat">
            <a:solidFill>
              <a:srgbClr val="33335E"/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5" name="Line 18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2257882" y="4286597"/>
            <a:ext cx="1457775" cy="0"/>
          </a:xfrm>
          <a:prstGeom prst="line">
            <a:avLst/>
          </a:prstGeom>
          <a:noFill/>
          <a:ln w="12700" cap="flat">
            <a:solidFill>
              <a:srgbClr val="33335E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6" name="Line 19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>
            <a:off x="4207959" y="5577933"/>
            <a:ext cx="1027329" cy="0"/>
          </a:xfrm>
          <a:prstGeom prst="line">
            <a:avLst/>
          </a:prstGeom>
          <a:noFill/>
          <a:ln w="12700" cap="flat">
            <a:solidFill>
              <a:srgbClr val="33335E"/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3967359" y="1763672"/>
            <a:ext cx="1268095" cy="1186815"/>
          </a:xfrm>
          <a:prstGeom prst="ellipse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旧字形 ExtraLight" panose="020B0200000000000000" pitchFamily="34" charset="-128"/>
              </a:rPr>
              <a:t>账号管理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18" name="椭圆 17"/>
          <p:cNvSpPr/>
          <p:nvPr>
            <p:custDataLst>
              <p:tags r:id="rId13"/>
            </p:custDataLst>
          </p:nvPr>
        </p:nvSpPr>
        <p:spPr>
          <a:xfrm>
            <a:off x="2694819" y="2756812"/>
            <a:ext cx="1281430" cy="1186815"/>
          </a:xfrm>
          <a:prstGeom prst="ellipse">
            <a:avLst/>
          </a:prstGeom>
          <a:solidFill>
            <a:srgbClr val="33335E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旧字形 ExtraLight" panose="020B0200000000000000" pitchFamily="34" charset="-128"/>
              </a:rPr>
              <a:t>预约系统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19" name="椭圆 18"/>
          <p:cNvSpPr/>
          <p:nvPr>
            <p:custDataLst>
              <p:tags r:id="rId14"/>
            </p:custDataLst>
          </p:nvPr>
        </p:nvSpPr>
        <p:spPr>
          <a:xfrm>
            <a:off x="3966724" y="3692802"/>
            <a:ext cx="1268095" cy="1186815"/>
          </a:xfrm>
          <a:prstGeom prst="ellipse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旧字形 ExtraLight" panose="020B0200000000000000" pitchFamily="34" charset="-128"/>
              </a:rPr>
              <a:t>团体管理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20" name="椭圆 19"/>
          <p:cNvSpPr/>
          <p:nvPr>
            <p:custDataLst>
              <p:tags r:id="rId15"/>
            </p:custDataLst>
          </p:nvPr>
        </p:nvSpPr>
        <p:spPr>
          <a:xfrm>
            <a:off x="2694184" y="4710707"/>
            <a:ext cx="1279525" cy="1186815"/>
          </a:xfrm>
          <a:prstGeom prst="ellipse">
            <a:avLst/>
          </a:prstGeom>
          <a:solidFill>
            <a:srgbClr val="33335E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旧字形 ExtraLight" panose="020B0200000000000000" pitchFamily="34" charset="-128"/>
              </a:rPr>
              <a:t>社交系统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53" name="文本框2"/>
          <p:cNvSpPr/>
          <p:nvPr>
            <p:custDataLst>
              <p:tags r:id="rId16"/>
            </p:custDataLst>
          </p:nvPr>
        </p:nvSpPr>
        <p:spPr>
          <a:xfrm>
            <a:off x="201038" y="3638147"/>
            <a:ext cx="1962921" cy="1171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用户可创建团体、查看团体信息并加入心仪的团体，团体管理员通过该系统进行团体成员权限管理。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4" name="文本框2"/>
          <p:cNvSpPr/>
          <p:nvPr>
            <p:custDataLst>
              <p:tags r:id="rId17"/>
            </p:custDataLst>
          </p:nvPr>
        </p:nvSpPr>
        <p:spPr>
          <a:xfrm>
            <a:off x="753624" y="1682392"/>
            <a:ext cx="181800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实现登录与注册、个人账户信息的管理与维护、用户通知管理等功能。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5" name="文本框2"/>
          <p:cNvSpPr/>
          <p:nvPr>
            <p:custDataLst>
              <p:tags r:id="rId18"/>
            </p:custDataLst>
          </p:nvPr>
        </p:nvSpPr>
        <p:spPr>
          <a:xfrm>
            <a:off x="5361184" y="2756812"/>
            <a:ext cx="2279141" cy="1448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该子系统实现场地浏览、场地预约、预约记录查看等相关功能。场地预约系统中细分为个人预约、拼场预约、团体预约三个模块。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6" name="文本框2"/>
          <p:cNvSpPr/>
          <p:nvPr>
            <p:custDataLst>
              <p:tags r:id="rId19"/>
            </p:custDataLst>
          </p:nvPr>
        </p:nvSpPr>
        <p:spPr>
          <a:xfrm>
            <a:off x="5278469" y="4879617"/>
            <a:ext cx="2672272" cy="1448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分为场地评价模块和聊天模块。场地评价模块提供场地使用后的评价功能，聊天模块允许用户查看自己的好友信息，支持用户之间的创建群聊、团体交流、好友互动等行为。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65813" y="1440940"/>
            <a:ext cx="3825149" cy="404327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461849" y="5582557"/>
            <a:ext cx="1384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详细用例展示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/>
          <p:cNvSpPr/>
          <p:nvPr>
            <p:custDataLst>
              <p:tags r:id="rId1"/>
            </p:custDataLst>
          </p:nvPr>
        </p:nvSpPr>
        <p:spPr>
          <a:xfrm>
            <a:off x="798533" y="2759265"/>
            <a:ext cx="2493554" cy="3037728"/>
          </a:xfrm>
          <a:prstGeom prst="roundRect">
            <a:avLst/>
          </a:prstGeom>
          <a:noFill/>
          <a:ln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椭圆 57"/>
          <p:cNvSpPr/>
          <p:nvPr>
            <p:custDataLst>
              <p:tags r:id="rId2"/>
            </p:custDataLst>
          </p:nvPr>
        </p:nvSpPr>
        <p:spPr>
          <a:xfrm>
            <a:off x="1084624" y="1674821"/>
            <a:ext cx="1921372" cy="19213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01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9" name="文本框2"/>
          <p:cNvSpPr/>
          <p:nvPr>
            <p:custDataLst>
              <p:tags r:id="rId3"/>
            </p:custDataLst>
          </p:nvPr>
        </p:nvSpPr>
        <p:spPr>
          <a:xfrm>
            <a:off x="1085259" y="3795228"/>
            <a:ext cx="1921373" cy="148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-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系统的主要操作在正常网络条件下应当无明显延时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-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保障数据更新与查询操作的实时性，避免用户获取已经发生过变更的错误信息。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0" name="矩形: 圆角 59"/>
          <p:cNvSpPr/>
          <p:nvPr>
            <p:custDataLst>
              <p:tags r:id="rId4"/>
            </p:custDataLst>
          </p:nvPr>
        </p:nvSpPr>
        <p:spPr>
          <a:xfrm>
            <a:off x="3498993" y="2759265"/>
            <a:ext cx="2493554" cy="3037728"/>
          </a:xfrm>
          <a:prstGeom prst="roundRect">
            <a:avLst/>
          </a:prstGeom>
          <a:noFill/>
          <a:ln>
            <a:solidFill>
              <a:srgbClr val="F5C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椭圆 60"/>
          <p:cNvSpPr/>
          <p:nvPr>
            <p:custDataLst>
              <p:tags r:id="rId5"/>
            </p:custDataLst>
          </p:nvPr>
        </p:nvSpPr>
        <p:spPr>
          <a:xfrm>
            <a:off x="3785084" y="1674821"/>
            <a:ext cx="1921372" cy="19213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5C059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02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5C059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2" name="文本框2"/>
          <p:cNvSpPr/>
          <p:nvPr>
            <p:custDataLst>
              <p:tags r:id="rId6"/>
            </p:custDataLst>
          </p:nvPr>
        </p:nvSpPr>
        <p:spPr>
          <a:xfrm>
            <a:off x="3784449" y="3741253"/>
            <a:ext cx="1921373" cy="199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-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通过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JWT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spring security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结合，使用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token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验证用户身份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-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针对平台内不同类型的用户（个人用户、团体用户、商家），确保信息只能被合法访问的用户查看和修改。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3" name="矩形: 圆角 62"/>
          <p:cNvSpPr/>
          <p:nvPr>
            <p:custDataLst>
              <p:tags r:id="rId7"/>
            </p:custDataLst>
          </p:nvPr>
        </p:nvSpPr>
        <p:spPr>
          <a:xfrm>
            <a:off x="6199452" y="2759265"/>
            <a:ext cx="2493554" cy="3037728"/>
          </a:xfrm>
          <a:prstGeom prst="roundRect">
            <a:avLst/>
          </a:prstGeom>
          <a:noFill/>
          <a:ln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4" name="椭圆 63"/>
          <p:cNvSpPr/>
          <p:nvPr>
            <p:custDataLst>
              <p:tags r:id="rId8"/>
            </p:custDataLst>
          </p:nvPr>
        </p:nvSpPr>
        <p:spPr>
          <a:xfrm>
            <a:off x="6485544" y="1674821"/>
            <a:ext cx="1921372" cy="19213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03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5" name="文本框2"/>
          <p:cNvSpPr/>
          <p:nvPr>
            <p:custDataLst>
              <p:tags r:id="rId9"/>
            </p:custDataLst>
          </p:nvPr>
        </p:nvSpPr>
        <p:spPr>
          <a:xfrm>
            <a:off x="6485544" y="3813643"/>
            <a:ext cx="1921373" cy="148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-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当用户输入无效数据时，系统进行适当错误处理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-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自动记录包含有效信息的日志，发现错误时可快速定位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6" name="矩形: 圆角 65"/>
          <p:cNvSpPr/>
          <p:nvPr>
            <p:custDataLst>
              <p:tags r:id="rId10"/>
            </p:custDataLst>
          </p:nvPr>
        </p:nvSpPr>
        <p:spPr>
          <a:xfrm>
            <a:off x="8899912" y="2759265"/>
            <a:ext cx="2493554" cy="3037728"/>
          </a:xfrm>
          <a:prstGeom prst="roundRect">
            <a:avLst/>
          </a:prstGeom>
          <a:noFill/>
          <a:ln>
            <a:solidFill>
              <a:srgbClr val="F5C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椭圆 66"/>
          <p:cNvSpPr/>
          <p:nvPr>
            <p:custDataLst>
              <p:tags r:id="rId11"/>
            </p:custDataLst>
          </p:nvPr>
        </p:nvSpPr>
        <p:spPr>
          <a:xfrm>
            <a:off x="9186003" y="1674821"/>
            <a:ext cx="1921372" cy="19213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5C059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04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5C059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8" name="文本框2"/>
          <p:cNvSpPr/>
          <p:nvPr>
            <p:custDataLst>
              <p:tags r:id="rId12"/>
            </p:custDataLst>
          </p:nvPr>
        </p:nvSpPr>
        <p:spPr>
          <a:xfrm>
            <a:off x="9186003" y="3813643"/>
            <a:ext cx="1921373" cy="148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-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支持主流设备的尺寸与长宽比，并根据不同设备大小正确调整界面布局。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-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界面设计美观大方，功能性要完整，上手简单易操作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8561" y="288328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非功能需求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24696" y="91368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1338580" y="2914015"/>
            <a:ext cx="1412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性能</a:t>
            </a:r>
            <a:endParaRPr lang="zh-CN" altLang="en-US" sz="2400" b="1" dirty="0"/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4039235" y="2914015"/>
            <a:ext cx="1412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安全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6740525" y="2914015"/>
            <a:ext cx="1412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可靠性</a:t>
            </a:r>
            <a:endParaRPr lang="zh-CN" altLang="en-US" sz="2400" b="1"/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9441815" y="2914015"/>
            <a:ext cx="1412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界面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00194" y="1847700"/>
            <a:ext cx="3391612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03</a:t>
            </a:r>
            <a:endParaRPr kumimoji="0" lang="en-US" altLang="zh-CN" sz="6000" b="1" i="0" u="none" strike="noStrike" kern="1200" cap="none" spc="0" normalizeH="0" baseline="0" noProof="0" dirty="0">
              <a:ln w="0"/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198744" y="2863363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52154" y="2955696"/>
            <a:ext cx="588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需求分析规约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98744" y="3986484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2" r="303"/>
          <a:stretch>
            <a:fillRect/>
          </a:stretch>
        </p:blipFill>
        <p:spPr>
          <a:xfrm>
            <a:off x="3059430" y="441325"/>
            <a:ext cx="4484370" cy="56527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68345" y="21622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系统功能建模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21114" y="80122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0" y="1177572"/>
            <a:ext cx="308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</a:rPr>
              <a:t>团体管理子系统的活动图</a:t>
            </a:r>
            <a:endParaRPr lang="zh-CN" altLang="en-US" sz="2000" b="1" dirty="0">
              <a:solidFill>
                <a:srgbClr val="33335E"/>
              </a:solidFill>
              <a:latin typeface="等线" panose="02010600030101010101" charset="-122"/>
              <a:ea typeface="等线" panose="02010600030101010101" charset="-122"/>
              <a:cs typeface="+mn-ea"/>
            </a:endParaRPr>
          </a:p>
        </p:txBody>
      </p:sp>
      <p:pic>
        <p:nvPicPr>
          <p:cNvPr id="10" name="图片 9" descr="怡运动泳道图"/>
          <p:cNvPicPr>
            <a:picLocks noChangeAspect="1"/>
          </p:cNvPicPr>
          <p:nvPr/>
        </p:nvPicPr>
        <p:blipFill>
          <a:blip r:embed="rId2"/>
          <a:srcRect l="19637" r="64580" b="15234"/>
          <a:stretch>
            <a:fillRect/>
          </a:stretch>
        </p:blipFill>
        <p:spPr>
          <a:xfrm>
            <a:off x="7788275" y="977265"/>
            <a:ext cx="3947160" cy="48215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55" y="150730"/>
            <a:ext cx="10298008" cy="65565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73530" y="21622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系统总类图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21114" y="80122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70" y="124010"/>
            <a:ext cx="5470665" cy="660438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81146" y="21812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系统行为建模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21114" y="80122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" y="1059124"/>
            <a:ext cx="5248344" cy="439802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981048" y="5651714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部分类的状态图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-36838" y="14509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系统行为建模：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21114" y="80122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05721" y="250505"/>
            <a:ext cx="2688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用户注册的时序图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47" y="909475"/>
            <a:ext cx="10616119" cy="57195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582161" y="288328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功能设计状态图</a:t>
            </a:r>
            <a:endParaRPr lang="zh-CN" altLang="en-US" sz="3200" b="1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4696" y="91368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 descr="场地预约状态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2010" y="1812925"/>
            <a:ext cx="7813040" cy="41173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6400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场地预约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00194" y="1847700"/>
            <a:ext cx="3391612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04</a:t>
            </a:r>
            <a:endParaRPr kumimoji="0" lang="en-US" altLang="zh-CN" sz="6000" b="1" i="0" u="none" strike="noStrike" kern="1200" cap="none" spc="0" normalizeH="0" baseline="0" noProof="0" dirty="0">
              <a:ln w="0"/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198744" y="2863363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52154" y="2955696"/>
            <a:ext cx="588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概要设计规约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98744" y="3986484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44" y="209195"/>
            <a:ext cx="8291188" cy="677198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7134" y="147955"/>
            <a:ext cx="390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系统的体系结构设计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67647" y="796315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 rot="5400000">
            <a:off x="2991281" y="-3088445"/>
            <a:ext cx="6199546" cy="12191999"/>
          </a:xfrm>
          <a:custGeom>
            <a:avLst/>
            <a:gdLst>
              <a:gd name="connsiteX0" fmla="*/ 0 w 6199546"/>
              <a:gd name="connsiteY0" fmla="*/ 12191999 h 12191999"/>
              <a:gd name="connsiteX1" fmla="*/ 0 w 6199546"/>
              <a:gd name="connsiteY1" fmla="*/ 0 h 12191999"/>
              <a:gd name="connsiteX2" fmla="*/ 2900886 w 6199546"/>
              <a:gd name="connsiteY2" fmla="*/ 0 h 12191999"/>
              <a:gd name="connsiteX3" fmla="*/ 6199546 w 6199546"/>
              <a:gd name="connsiteY3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9546" h="12191999">
                <a:moveTo>
                  <a:pt x="0" y="12191999"/>
                </a:moveTo>
                <a:lnTo>
                  <a:pt x="0" y="0"/>
                </a:lnTo>
                <a:lnTo>
                  <a:pt x="2900886" y="0"/>
                </a:lnTo>
                <a:lnTo>
                  <a:pt x="6199546" y="12191999"/>
                </a:lnTo>
                <a:close/>
              </a:path>
            </a:pathLst>
          </a:custGeom>
          <a:solidFill>
            <a:srgbClr val="F6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26430" y="2460072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85610" y="2194171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/>
          <p:cNvSpPr/>
          <p:nvPr>
            <p:custDataLst>
              <p:tags r:id="rId1"/>
            </p:custDataLst>
          </p:nvPr>
        </p:nvSpPr>
        <p:spPr>
          <a:xfrm>
            <a:off x="2509643" y="2298860"/>
            <a:ext cx="786241" cy="786241"/>
          </a:xfrm>
          <a:prstGeom prst="roundRect">
            <a:avLst>
              <a:gd name="adj" fmla="val 8334"/>
            </a:avLst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01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3366291" y="23495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项目</a:t>
            </a:r>
            <a:r>
              <a:rPr lang="zh-CN" altLang="en-US" sz="24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简介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1" name="矩形: 圆角 20"/>
          <p:cNvSpPr/>
          <p:nvPr>
            <p:custDataLst>
              <p:tags r:id="rId3"/>
            </p:custDataLst>
          </p:nvPr>
        </p:nvSpPr>
        <p:spPr>
          <a:xfrm>
            <a:off x="7016683" y="2298860"/>
            <a:ext cx="786241" cy="786241"/>
          </a:xfrm>
          <a:prstGeom prst="roundRect">
            <a:avLst>
              <a:gd name="adj" fmla="val 8334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02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7873331" y="23495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需求规约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3" name="矩形: 圆角 32"/>
          <p:cNvSpPr/>
          <p:nvPr>
            <p:custDataLst>
              <p:tags r:id="rId5"/>
            </p:custDataLst>
          </p:nvPr>
        </p:nvSpPr>
        <p:spPr>
          <a:xfrm>
            <a:off x="2509643" y="3626315"/>
            <a:ext cx="786241" cy="786241"/>
          </a:xfrm>
          <a:prstGeom prst="roundRect">
            <a:avLst>
              <a:gd name="adj" fmla="val 8334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03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3366291" y="367700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需求分析规约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9" name="矩形: 圆角 38"/>
          <p:cNvSpPr/>
          <p:nvPr>
            <p:custDataLst>
              <p:tags r:id="rId7"/>
            </p:custDataLst>
          </p:nvPr>
        </p:nvSpPr>
        <p:spPr>
          <a:xfrm>
            <a:off x="7016880" y="3626311"/>
            <a:ext cx="785495" cy="786130"/>
          </a:xfrm>
          <a:prstGeom prst="roundRect">
            <a:avLst>
              <a:gd name="adj" fmla="val 8334"/>
            </a:avLst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04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41" name="文本框 40"/>
          <p:cNvSpPr txBox="1"/>
          <p:nvPr>
            <p:custDataLst>
              <p:tags r:id="rId8"/>
            </p:custDataLst>
          </p:nvPr>
        </p:nvSpPr>
        <p:spPr>
          <a:xfrm>
            <a:off x="7873331" y="367700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概要设计规约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747763" y="659156"/>
            <a:ext cx="2696472" cy="1200329"/>
            <a:chOff x="3624815" y="773885"/>
            <a:chExt cx="2696472" cy="1200329"/>
          </a:xfrm>
        </p:grpSpPr>
        <p:sp>
          <p:nvSpPr>
            <p:cNvPr id="45" name="矩形 44"/>
            <p:cNvSpPr/>
            <p:nvPr/>
          </p:nvSpPr>
          <p:spPr>
            <a:xfrm>
              <a:off x="3755507" y="1441174"/>
              <a:ext cx="2435087" cy="433505"/>
            </a:xfrm>
            <a:prstGeom prst="rect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624815" y="773885"/>
              <a:ext cx="26964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800" cap="none" spc="800" normalizeH="0" baseline="0" noProof="0" dirty="0">
                  <a:ln>
                    <a:noFill/>
                  </a:ln>
                  <a:solidFill>
                    <a:srgbClr val="33335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录</a:t>
              </a:r>
              <a:endParaRPr kumimoji="0" lang="zh-CN" altLang="en-US" sz="23900" b="0" i="0" u="none" strike="noStrike" kern="800" cap="none" spc="80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7" name="平行四边形 36"/>
          <p:cNvSpPr/>
          <p:nvPr/>
        </p:nvSpPr>
        <p:spPr>
          <a:xfrm rot="20756560">
            <a:off x="22725" y="5139899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81905" y="4873998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圆角 39"/>
          <p:cNvSpPr/>
          <p:nvPr>
            <p:custDataLst>
              <p:tags r:id="rId9"/>
            </p:custDataLst>
          </p:nvPr>
        </p:nvSpPr>
        <p:spPr>
          <a:xfrm>
            <a:off x="2505938" y="4978687"/>
            <a:ext cx="786241" cy="786241"/>
          </a:xfrm>
          <a:prstGeom prst="roundRect">
            <a:avLst>
              <a:gd name="adj" fmla="val 8334"/>
            </a:avLst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05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3362586" y="502937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详细设计规约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>
            <p:custDataLst>
              <p:tags r:id="rId11"/>
            </p:custDataLst>
          </p:nvPr>
        </p:nvSpPr>
        <p:spPr>
          <a:xfrm>
            <a:off x="7012978" y="4978687"/>
            <a:ext cx="786241" cy="786241"/>
          </a:xfrm>
          <a:prstGeom prst="roundRect">
            <a:avLst>
              <a:gd name="adj" fmla="val 8334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06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47" name="文本框 46"/>
          <p:cNvSpPr txBox="1"/>
          <p:nvPr>
            <p:custDataLst>
              <p:tags r:id="rId12"/>
            </p:custDataLst>
          </p:nvPr>
        </p:nvSpPr>
        <p:spPr>
          <a:xfrm>
            <a:off x="7869626" y="50293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成果展示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83848" y="107853"/>
            <a:ext cx="37102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zh-CN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</a:rPr>
              <a:t>系统技术栈</a:t>
            </a:r>
            <a:r>
              <a:rPr lang="zh-CN" altLang="en-US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设计</a:t>
            </a:r>
            <a:endParaRPr lang="zh-CN" altLang="en-US" sz="3200" b="1" dirty="0">
              <a:solidFill>
                <a:srgbClr val="33335E"/>
              </a:solidFill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68282" y="698205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3848" y="2073243"/>
            <a:ext cx="3710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    本系统采用前后端分离的架构设计，前端基于 </a:t>
            </a:r>
            <a:r>
              <a:rPr lang="en-US" altLang="zh-CN" sz="1400" dirty="0"/>
              <a:t>Vue 3 </a:t>
            </a:r>
            <a:r>
              <a:rPr lang="zh-CN" altLang="en-US" sz="1400" dirty="0"/>
              <a:t>构建，提供直观、响应式的用户界面与交互功能；后端以 </a:t>
            </a:r>
            <a:r>
              <a:rPr lang="en-US" altLang="zh-CN" sz="1400" dirty="0"/>
              <a:t>Spring Boot </a:t>
            </a:r>
            <a:r>
              <a:rPr lang="zh-CN" altLang="en-US" sz="1400" dirty="0"/>
              <a:t>为核心框架，集成 </a:t>
            </a:r>
            <a:r>
              <a:rPr lang="en-US" altLang="zh-CN" sz="1400" dirty="0"/>
              <a:t>Spring Security </a:t>
            </a:r>
            <a:r>
              <a:rPr lang="zh-CN" altLang="en-US" sz="1400" dirty="0"/>
              <a:t>实现用户认证与权限管理，使用 </a:t>
            </a:r>
            <a:r>
              <a:rPr lang="en-US" altLang="zh-CN" sz="1400" dirty="0"/>
              <a:t>Spring Data JPA </a:t>
            </a:r>
            <a:r>
              <a:rPr lang="zh-CN" altLang="en-US" sz="1400" dirty="0"/>
              <a:t>负责数据持久化，并通过统一的接口规范为前端提供服务。数据存储采用 </a:t>
            </a:r>
            <a:r>
              <a:rPr lang="en-US" altLang="zh-CN" sz="1400" dirty="0"/>
              <a:t>MySQL </a:t>
            </a:r>
            <a:r>
              <a:rPr lang="zh-CN" altLang="en-US" sz="1400" dirty="0"/>
              <a:t>数据库，保证数据的一致性与可靠性。系统设计注重扩展性与维护性，为用户提供流畅、高效的使用体验，同时支持灵活的功能扩展。</a:t>
            </a:r>
            <a:endParaRPr lang="zh-CN" alt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t="859" r="1427"/>
          <a:stretch>
            <a:fillRect/>
          </a:stretch>
        </p:blipFill>
        <p:spPr bwMode="auto">
          <a:xfrm>
            <a:off x="4199255" y="815340"/>
            <a:ext cx="682180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7503" y="145095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前后端接口设计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68282" y="698205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94" y="1168669"/>
            <a:ext cx="1663786" cy="17653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1631" t="4970" r="4450" b="-154"/>
          <a:stretch>
            <a:fillRect/>
          </a:stretch>
        </p:blipFill>
        <p:spPr>
          <a:xfrm>
            <a:off x="2309495" y="1072515"/>
            <a:ext cx="4752340" cy="49079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20" y="1072515"/>
            <a:ext cx="4812665" cy="49739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7805" y="3409315"/>
            <a:ext cx="202692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接口表格中包含了功能描述，</a:t>
            </a:r>
            <a:r>
              <a:rPr lang="en-US" altLang="zh-CN" sz="1400" dirty="0" err="1"/>
              <a:t>api</a:t>
            </a:r>
            <a:r>
              <a:rPr lang="zh-CN" altLang="en-US" sz="1400" dirty="0"/>
              <a:t>，请求方法，参数，请求体的内容和格式，成功</a:t>
            </a:r>
            <a:r>
              <a:rPr lang="en-US" altLang="zh-CN" sz="1400" dirty="0"/>
              <a:t>/</a:t>
            </a:r>
            <a:r>
              <a:rPr lang="zh-CN" altLang="en-US" sz="1400" dirty="0"/>
              <a:t>失败返回的数据格式</a:t>
            </a:r>
            <a:r>
              <a:rPr lang="zh-CN" altLang="en-US" sz="1400"/>
              <a:t>和说明，这样极大的便利了后续前后端的交接。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125882" y="14509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界面设计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68282" y="698205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191" y="3785114"/>
            <a:ext cx="47795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       我们使用了“即时设计”（</a:t>
            </a:r>
            <a:r>
              <a:rPr lang="en-US" altLang="zh-CN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JsDesign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）来完成界面的原型设计，它是一款在线可协作的</a:t>
            </a:r>
            <a:r>
              <a:rPr lang="en-US" altLang="zh-CN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设计工具</a:t>
            </a:r>
            <a:r>
              <a:rPr lang="en-US" altLang="zh-CN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即时设计拥有海量的设计资源与素材</a:t>
            </a:r>
            <a:r>
              <a:rPr lang="en-US" altLang="zh-CN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支持创建交互原型、获取设计标注、快速切图、团队协作等工作。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3" t="39302" r="29146" b="36800"/>
          <a:stretch>
            <a:fillRect/>
          </a:stretch>
        </p:blipFill>
        <p:spPr>
          <a:xfrm>
            <a:off x="680936" y="1848155"/>
            <a:ext cx="3904034" cy="13716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65" b="24756"/>
          <a:stretch>
            <a:fillRect/>
          </a:stretch>
        </p:blipFill>
        <p:spPr>
          <a:xfrm>
            <a:off x="5380689" y="798039"/>
            <a:ext cx="6130375" cy="484360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641722" y="5813698"/>
            <a:ext cx="160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界面原型展示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6" y="292387"/>
            <a:ext cx="9755163" cy="64205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459762" y="234983"/>
            <a:ext cx="4346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数据库逻辑设计：</a:t>
            </a:r>
            <a:r>
              <a:rPr lang="en-US" altLang="zh-CN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ER</a:t>
            </a:r>
            <a:r>
              <a:rPr lang="zh-CN" altLang="en-US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62122" y="846146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104168" y="23498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3335E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数据库物理设计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62122" y="846146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038" y="284901"/>
            <a:ext cx="1833090" cy="47579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0937" y="5116431"/>
            <a:ext cx="1689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共</a:t>
            </a:r>
            <a:r>
              <a:rPr lang="en-US" altLang="zh-CN" dirty="0"/>
              <a:t>22</a:t>
            </a:r>
            <a:r>
              <a:rPr lang="zh-CN" altLang="en-US" dirty="0"/>
              <a:t>张表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250906" y="5923913"/>
            <a:ext cx="179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表的详细设计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10" y="1188720"/>
            <a:ext cx="4230370" cy="4573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40" y="1569720"/>
            <a:ext cx="4323715" cy="38125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00194" y="1847700"/>
            <a:ext cx="3391612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05</a:t>
            </a:r>
            <a:endParaRPr kumimoji="0" lang="en-US" altLang="zh-CN" sz="6000" b="1" i="0" u="none" strike="noStrike" kern="1200" cap="none" spc="0" normalizeH="0" baseline="0" noProof="0" dirty="0">
              <a:ln w="0"/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198744" y="2863363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52154" y="2955696"/>
            <a:ext cx="588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详细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设计规约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98744" y="3986484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378927" y="234983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子系统模块化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297" y="846146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2" name="图片 11" descr="账户管理子系统包图"/>
          <p:cNvPicPr>
            <a:picLocks noChangeAspect="1"/>
          </p:cNvPicPr>
          <p:nvPr/>
        </p:nvPicPr>
        <p:blipFill>
          <a:blip r:embed="rId1"/>
          <a:srcRect b="53454"/>
          <a:stretch>
            <a:fillRect/>
          </a:stretch>
        </p:blipFill>
        <p:spPr>
          <a:xfrm>
            <a:off x="4556760" y="1870075"/>
            <a:ext cx="6894195" cy="34131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4330" y="1593215"/>
            <a:ext cx="38271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每个子系统划分为五个模块：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/>
              <a:t>- Entity</a:t>
            </a:r>
            <a:r>
              <a:rPr lang="zh-CN" altLang="en-US"/>
              <a:t>：与数据库进行</a:t>
            </a:r>
            <a:r>
              <a:rPr lang="zh-CN" altLang="en-US"/>
              <a:t>交互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Repository</a:t>
            </a:r>
            <a:r>
              <a:rPr lang="zh-CN" altLang="en-US"/>
              <a:t>：实现数据</a:t>
            </a:r>
            <a:r>
              <a:rPr lang="zh-CN" altLang="en-US"/>
              <a:t>持久化操作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Service</a:t>
            </a:r>
            <a:r>
              <a:rPr lang="zh-CN" altLang="en-US"/>
              <a:t>：实现具体的</a:t>
            </a:r>
            <a:r>
              <a:rPr lang="zh-CN" altLang="en-US"/>
              <a:t>业务逻辑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Controller</a:t>
            </a:r>
            <a:r>
              <a:rPr lang="zh-CN" altLang="en-US"/>
              <a:t>：与其他子系统或前端</a:t>
            </a:r>
            <a:r>
              <a:rPr lang="zh-CN" altLang="en-US"/>
              <a:t>进行交互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DTO</a:t>
            </a:r>
            <a:r>
              <a:rPr lang="zh-CN" altLang="en-US"/>
              <a:t>：与外界交互的数据传输</a:t>
            </a:r>
            <a:r>
              <a:rPr lang="zh-CN" altLang="en-US"/>
              <a:t>对象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582127" y="234983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子系统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详细设计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297" y="846146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420495" y="1651635"/>
            <a:ext cx="9351010" cy="44481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64000" y="105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社交</a:t>
            </a:r>
            <a:r>
              <a:rPr lang="zh-CN" altLang="en-US"/>
              <a:t>管理系统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 rot="5400000">
            <a:off x="2996226" y="-2996225"/>
            <a:ext cx="6199546" cy="12191999"/>
          </a:xfrm>
          <a:custGeom>
            <a:avLst/>
            <a:gdLst>
              <a:gd name="connsiteX0" fmla="*/ 0 w 6199546"/>
              <a:gd name="connsiteY0" fmla="*/ 12191999 h 12191999"/>
              <a:gd name="connsiteX1" fmla="*/ 0 w 6199546"/>
              <a:gd name="connsiteY1" fmla="*/ 0 h 12191999"/>
              <a:gd name="connsiteX2" fmla="*/ 2900886 w 6199546"/>
              <a:gd name="connsiteY2" fmla="*/ 0 h 12191999"/>
              <a:gd name="connsiteX3" fmla="*/ 6199546 w 6199546"/>
              <a:gd name="connsiteY3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9546" h="12191999">
                <a:moveTo>
                  <a:pt x="0" y="12191999"/>
                </a:moveTo>
                <a:lnTo>
                  <a:pt x="0" y="0"/>
                </a:lnTo>
                <a:lnTo>
                  <a:pt x="2900886" y="0"/>
                </a:lnTo>
                <a:lnTo>
                  <a:pt x="6199546" y="12191999"/>
                </a:lnTo>
                <a:close/>
              </a:path>
            </a:pathLst>
          </a:custGeom>
          <a:solidFill>
            <a:srgbClr val="F6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5103" y="2577403"/>
            <a:ext cx="7216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b="1" dirty="0">
                <a:solidFill>
                  <a:srgbClr val="33335E"/>
                </a:solidFill>
                <a:ea typeface="+mn-lt"/>
              </a:rPr>
              <a:t>感谢观看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ea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793355" y="434657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小组成员：</a:t>
            </a:r>
            <a:endParaRPr lang="zh-CN" altLang="en-US"/>
          </a:p>
          <a:p>
            <a:r>
              <a:rPr lang="en-US" altLang="zh-CN"/>
              <a:t>2251093</a:t>
            </a:r>
            <a:r>
              <a:rPr lang="zh-CN" altLang="en-US"/>
              <a:t>冯伟航</a:t>
            </a:r>
            <a:endParaRPr lang="zh-CN" altLang="en-US"/>
          </a:p>
          <a:p>
            <a:r>
              <a:rPr lang="en-US" altLang="zh-CN"/>
              <a:t>2254300</a:t>
            </a:r>
            <a:r>
              <a:rPr lang="zh-CN" altLang="en-US"/>
              <a:t>王捷</a:t>
            </a:r>
            <a:endParaRPr lang="zh-CN" altLang="en-US"/>
          </a:p>
          <a:p>
            <a:r>
              <a:rPr lang="en-US" altLang="zh-CN"/>
              <a:t>2252721</a:t>
            </a:r>
            <a:r>
              <a:rPr lang="zh-CN" altLang="en-US"/>
              <a:t>韩坤甫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00194" y="1847700"/>
            <a:ext cx="3391612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01</a:t>
            </a:r>
            <a:endParaRPr kumimoji="0" lang="en-US" altLang="zh-CN" sz="6000" b="1" i="0" u="none" strike="noStrike" kern="1200" cap="none" spc="0" normalizeH="0" baseline="0" noProof="0" dirty="0">
              <a:ln w="0"/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198744" y="2863363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52154" y="2955696"/>
            <a:ext cx="588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项目简介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98744" y="3986484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1" y="28832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项目背景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97718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304915" y="1633855"/>
            <a:ext cx="4705985" cy="521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a typeface="+mn-lt"/>
                <a:cs typeface="+mn-lt"/>
                <a:sym typeface="+mn-ea"/>
              </a:rPr>
              <a:t>目前，越来越多的人开始重视体育运动，一些提供运动健康服务的应用软件（如</a:t>
            </a:r>
            <a:r>
              <a:rPr lang="en-US" altLang="zh-CN" dirty="0">
                <a:ea typeface="+mn-lt"/>
                <a:cs typeface="+mn-lt"/>
                <a:sym typeface="+mn-ea"/>
              </a:rPr>
              <a:t>Keep</a:t>
            </a:r>
            <a:r>
              <a:rPr lang="zh-CN" altLang="en-US" dirty="0">
                <a:ea typeface="+mn-lt"/>
                <a:cs typeface="+mn-lt"/>
                <a:sym typeface="+mn-ea"/>
              </a:rPr>
              <a:t>，</a:t>
            </a:r>
            <a:r>
              <a:rPr lang="en-US" altLang="zh-CN" dirty="0">
                <a:ea typeface="+mn-lt"/>
                <a:cs typeface="+mn-lt"/>
                <a:sym typeface="+mn-ea"/>
              </a:rPr>
              <a:t>fit</a:t>
            </a:r>
            <a:r>
              <a:rPr lang="zh-CN" altLang="en-US" dirty="0">
                <a:ea typeface="+mn-lt"/>
                <a:cs typeface="+mn-lt"/>
                <a:sym typeface="+mn-ea"/>
              </a:rPr>
              <a:t>运动等）逐渐进入大众视野，为个人健身和运动监测提供了便利。然而，体育运动爱好者依然面临着运动组团不便、运动场地预约困难等问题，这些问题严重影响了他们的运动体验，并降低了参与运动的积极性。</a:t>
            </a:r>
            <a:endParaRPr lang="zh-CN" altLang="en-US" dirty="0">
              <a:ea typeface="+mn-lt"/>
              <a:cs typeface="+mn-lt"/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a typeface="+mn-lt"/>
              <a:cs typeface="+mn-lt"/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a typeface="+mn-lt"/>
                <a:cs typeface="+mn-lt"/>
                <a:sym typeface="+mn-ea"/>
              </a:rPr>
              <a:t>我们希望“怡运动</a:t>
            </a:r>
            <a:r>
              <a:rPr lang="en-US" altLang="zh-CN" dirty="0">
                <a:ea typeface="+mn-lt"/>
                <a:cs typeface="+mn-lt"/>
                <a:sym typeface="+mn-ea"/>
              </a:rPr>
              <a:t>app”</a:t>
            </a:r>
            <a:r>
              <a:rPr lang="zh-CN" altLang="en-US" dirty="0">
                <a:ea typeface="+mn-lt"/>
                <a:cs typeface="+mn-lt"/>
                <a:sym typeface="+mn-ea"/>
              </a:rPr>
              <a:t>能够成为一款集线上社交、运动组团和场地预约于一体专为体育运动爱好者服务的软件平台，帮助他们在线上建立互动和组团运动，并简化运动场地的预约流程，从而提升运动的乐趣和便利性，激励更多人积极参与运动。</a:t>
            </a:r>
            <a:endParaRPr lang="zh-CN" altLang="en-US" dirty="0">
              <a:ea typeface="+mn-lt"/>
              <a:cs typeface="+mn-lt"/>
            </a:endParaRPr>
          </a:p>
          <a:p>
            <a:endParaRPr lang="zh-CN" altLang="en-US" dirty="0">
              <a:ea typeface="+mn-lt"/>
              <a:cs typeface="+mn-lt"/>
            </a:endParaRPr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727075" y="1788160"/>
            <a:ext cx="522478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用户调研分析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93527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955" y="1664335"/>
            <a:ext cx="3715385" cy="2122805"/>
          </a:xfrm>
          <a:prstGeom prst="rect">
            <a:avLst/>
          </a:prstGeom>
          <a:noFill/>
        </p:spPr>
      </p:pic>
      <p:pic>
        <p:nvPicPr>
          <p:cNvPr id="14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r="16479"/>
          <a:stretch>
            <a:fillRect/>
          </a:stretch>
        </p:blipFill>
        <p:spPr>
          <a:xfrm>
            <a:off x="3943350" y="1576070"/>
            <a:ext cx="3662680" cy="24593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54000" y="4234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运动频率统计</a:t>
            </a:r>
            <a:endParaRPr lang="zh-CN" altLang="en-US" dirty="0"/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3889375" y="4234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运动场所统计</a:t>
            </a:r>
            <a:endParaRPr lang="zh-CN" altLang="en-US" dirty="0"/>
          </a:p>
        </p:txBody>
      </p:sp>
      <p:pic>
        <p:nvPicPr>
          <p:cNvPr id="18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r="3084"/>
          <a:stretch>
            <a:fillRect/>
          </a:stretch>
        </p:blipFill>
        <p:spPr>
          <a:xfrm>
            <a:off x="7484745" y="1666240"/>
            <a:ext cx="4401185" cy="2353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7886065" y="4234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场地预约方式统计</a:t>
            </a:r>
            <a:endParaRPr lang="zh-CN" altLang="en-US" dirty="0"/>
          </a:p>
        </p:txBody>
      </p:sp>
      <p:sp>
        <p:nvSpPr>
          <p:cNvPr id="24" name="圆角矩形标注 23"/>
          <p:cNvSpPr/>
          <p:nvPr>
            <p:custDataLst>
              <p:tags r:id="rId8"/>
            </p:custDataLst>
          </p:nvPr>
        </p:nvSpPr>
        <p:spPr>
          <a:xfrm>
            <a:off x="4143375" y="4875530"/>
            <a:ext cx="3933190" cy="1455420"/>
          </a:xfrm>
          <a:prstGeom prst="wedgeRoundRectCallout">
            <a:avLst>
              <a:gd name="adj1" fmla="val -21833"/>
              <a:gd name="adj2" fmla="val -61465"/>
              <a:gd name="adj3" fmla="val 16667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318000" y="5142230"/>
            <a:ext cx="36353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居民运动频率较高</a:t>
            </a:r>
            <a:endParaRPr lang="zh-CN" altLang="en-US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en-US" altLang="zh-CN" dirty="0" err="1">
                <a:solidFill>
                  <a:schemeClr val="bg1"/>
                </a:solidFill>
              </a:rPr>
              <a:t>正规运动场馆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>
                <a:solidFill>
                  <a:schemeClr val="bg1"/>
                </a:solidFill>
              </a:rPr>
              <a:t>使用需求</a:t>
            </a:r>
            <a:r>
              <a:rPr lang="zh-CN" altLang="en-US" dirty="0">
                <a:solidFill>
                  <a:schemeClr val="bg1"/>
                </a:solidFill>
              </a:rPr>
              <a:t>较高</a:t>
            </a:r>
            <a:endParaRPr lang="zh-CN" altLang="en-US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大部分用户偏向于线上预约场馆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2"/>
              </p:custDataLst>
            </p:nvPr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用户调研分析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93527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250" y="1298575"/>
            <a:ext cx="5372735" cy="2188845"/>
          </a:xfrm>
          <a:prstGeom prst="rect">
            <a:avLst/>
          </a:prstGeom>
          <a:noFill/>
        </p:spPr>
      </p:pic>
      <p:pic>
        <p:nvPicPr>
          <p:cNvPr id="20" name="图片 20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6193" y="1298258"/>
            <a:ext cx="5267325" cy="2188845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112635" y="35693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场地使用反馈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1678305" y="35693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预约系统功能需求</a:t>
            </a:r>
            <a:endParaRPr lang="zh-CN" altLang="en-US" dirty="0"/>
          </a:p>
        </p:txBody>
      </p:sp>
      <p:sp>
        <p:nvSpPr>
          <p:cNvPr id="24" name="圆角矩形标注 23"/>
          <p:cNvSpPr/>
          <p:nvPr>
            <p:custDataLst>
              <p:tags r:id="rId10"/>
            </p:custDataLst>
          </p:nvPr>
        </p:nvSpPr>
        <p:spPr>
          <a:xfrm>
            <a:off x="2411730" y="4500245"/>
            <a:ext cx="2998470" cy="1949450"/>
          </a:xfrm>
          <a:prstGeom prst="wedgeRoundRectCallout">
            <a:avLst>
              <a:gd name="adj1" fmla="val -21622"/>
              <a:gd name="adj2" fmla="val -60781"/>
              <a:gd name="adj3" fmla="val 16667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1818640" y="515175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团体预约功能</a:t>
            </a:r>
            <a:endParaRPr lang="zh-CN" altLang="en-US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拼场预约功能</a:t>
            </a:r>
            <a:endParaRPr lang="zh-CN" altLang="en-US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用户评价与反馈功能</a:t>
            </a:r>
            <a:endParaRPr lang="zh-CN" altLang="en-US" dirty="0">
              <a:solidFill>
                <a:schemeClr val="bg1"/>
              </a:solidFill>
            </a:endParaRPr>
          </a:p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1878965" y="47307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功能需求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9" name="圆角矩形标注 28"/>
          <p:cNvSpPr/>
          <p:nvPr>
            <p:custDataLst>
              <p:tags r:id="rId13"/>
            </p:custDataLst>
          </p:nvPr>
        </p:nvSpPr>
        <p:spPr>
          <a:xfrm>
            <a:off x="7503160" y="4500245"/>
            <a:ext cx="2993390" cy="1949450"/>
          </a:xfrm>
          <a:prstGeom prst="wedgeRoundRectCallout">
            <a:avLst>
              <a:gd name="adj1" fmla="val 20746"/>
              <a:gd name="adj2" fmla="val -60781"/>
              <a:gd name="adj3" fmla="val 16667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6877050" y="5250815"/>
            <a:ext cx="4057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运动场地空余提醒</a:t>
            </a:r>
            <a:endParaRPr lang="zh-CN" altLang="en-US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优化预约流程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6970395" y="4829810"/>
            <a:ext cx="4057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其他需求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66479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项目功能介绍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911782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19635" y="2449991"/>
            <a:ext cx="4821171" cy="2835962"/>
            <a:chOff x="5687624" y="1413289"/>
            <a:chExt cx="761726" cy="448071"/>
          </a:xfrm>
          <a:solidFill>
            <a:srgbClr val="1F2E35"/>
          </a:solidFill>
        </p:grpSpPr>
        <p:sp>
          <p:nvSpPr>
            <p:cNvPr id="57" name="任意多边形 20"/>
            <p:cNvSpPr/>
            <p:nvPr/>
          </p:nvSpPr>
          <p:spPr>
            <a:xfrm rot="2700000">
              <a:off x="5812942" y="1413289"/>
              <a:ext cx="448071" cy="448071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CA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" name="任意多边形 21"/>
            <p:cNvSpPr/>
            <p:nvPr/>
          </p:nvSpPr>
          <p:spPr>
            <a:xfrm rot="2700000">
              <a:off x="6260835" y="1459625"/>
              <a:ext cx="188515" cy="188515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5CA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任意多边形 22"/>
            <p:cNvSpPr/>
            <p:nvPr/>
          </p:nvSpPr>
          <p:spPr>
            <a:xfrm rot="2700000">
              <a:off x="5687624" y="1660895"/>
              <a:ext cx="113810" cy="113810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5CA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" name="任意多边形 23"/>
            <p:cNvSpPr/>
            <p:nvPr/>
          </p:nvSpPr>
          <p:spPr>
            <a:xfrm rot="2700000">
              <a:off x="5749093" y="1601982"/>
              <a:ext cx="60720" cy="60720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5CA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1" name="文本框1"/>
          <p:cNvSpPr txBox="1"/>
          <p:nvPr>
            <p:custDataLst>
              <p:tags r:id="rId1"/>
            </p:custDataLst>
          </p:nvPr>
        </p:nvSpPr>
        <p:spPr>
          <a:xfrm>
            <a:off x="6668587" y="213974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2E35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场地预约功能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F2E35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62" name="文本框2"/>
          <p:cNvSpPr/>
          <p:nvPr>
            <p:custDataLst>
              <p:tags r:id="rId2"/>
            </p:custDataLst>
          </p:nvPr>
        </p:nvSpPr>
        <p:spPr>
          <a:xfrm>
            <a:off x="6671656" y="2400486"/>
            <a:ext cx="4538802" cy="85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和场地管理方合作，提供多场馆的预约功能。并帮助用户快速查找、筛选并了解运动场地的详细信息，提供个人预约、拼场预约、团体预约三种功能。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>
            <p:custDataLst>
              <p:tags r:id="rId3"/>
            </p:custDataLst>
          </p:nvPr>
        </p:nvSpPr>
        <p:spPr>
          <a:xfrm>
            <a:off x="6162059" y="2164190"/>
            <a:ext cx="498273" cy="498273"/>
          </a:xfrm>
          <a:prstGeom prst="rect">
            <a:avLst/>
          </a:prstGeom>
          <a:solidFill>
            <a:srgbClr val="33335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charset="-122"/>
                <a:cs typeface="Aharoni" panose="02010803020104030203" pitchFamily="2" charset="-79"/>
              </a:rPr>
              <a:t>01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等线" panose="02010600030101010101" charset="-122"/>
              <a:cs typeface="Aharoni" panose="02010803020104030203" pitchFamily="2" charset="-79"/>
            </a:endParaRPr>
          </a:p>
        </p:txBody>
      </p:sp>
      <p:sp>
        <p:nvSpPr>
          <p:cNvPr id="64" name="文本框1"/>
          <p:cNvSpPr txBox="1"/>
          <p:nvPr>
            <p:custDataLst>
              <p:tags r:id="rId4"/>
            </p:custDataLst>
          </p:nvPr>
        </p:nvSpPr>
        <p:spPr>
          <a:xfrm>
            <a:off x="6668587" y="349864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2E35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团体管理功能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F2E35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65" name="文本框2"/>
          <p:cNvSpPr/>
          <p:nvPr>
            <p:custDataLst>
              <p:tags r:id="rId5"/>
            </p:custDataLst>
          </p:nvPr>
        </p:nvSpPr>
        <p:spPr>
          <a:xfrm>
            <a:off x="6671656" y="3759386"/>
            <a:ext cx="4538802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为用户提供高效的团体创建、管理和成员组织功能，帮助运动爱好者轻松组团运动，提升互动体验。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>
            <p:custDataLst>
              <p:tags r:id="rId6"/>
            </p:custDataLst>
          </p:nvPr>
        </p:nvSpPr>
        <p:spPr>
          <a:xfrm>
            <a:off x="6162059" y="3523090"/>
            <a:ext cx="498273" cy="498273"/>
          </a:xfrm>
          <a:prstGeom prst="rect">
            <a:avLst/>
          </a:prstGeom>
          <a:solidFill>
            <a:srgbClr val="F5C05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charset="-122"/>
                <a:cs typeface="Aharoni" panose="02010803020104030203" pitchFamily="2" charset="-79"/>
              </a:rPr>
              <a:t>02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等线" panose="02010600030101010101" charset="-122"/>
              <a:cs typeface="Aharoni" panose="02010803020104030203" pitchFamily="2" charset="-79"/>
            </a:endParaRPr>
          </a:p>
        </p:txBody>
      </p:sp>
      <p:sp>
        <p:nvSpPr>
          <p:cNvPr id="67" name="文本框1"/>
          <p:cNvSpPr txBox="1"/>
          <p:nvPr>
            <p:custDataLst>
              <p:tags r:id="rId7"/>
            </p:custDataLst>
          </p:nvPr>
        </p:nvSpPr>
        <p:spPr>
          <a:xfrm>
            <a:off x="6668587" y="485754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2E35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用户社交功能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F2E35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68" name="文本框2"/>
          <p:cNvSpPr/>
          <p:nvPr>
            <p:custDataLst>
              <p:tags r:id="rId8"/>
            </p:custDataLst>
          </p:nvPr>
        </p:nvSpPr>
        <p:spPr>
          <a:xfrm>
            <a:off x="6671656" y="5118286"/>
            <a:ext cx="4538802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用户在使用场地后，可以对场地进行评价。用户之间可以添加好友，组建群聊，方便组团运动和互动交流。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>
            <p:custDataLst>
              <p:tags r:id="rId9"/>
            </p:custDataLst>
          </p:nvPr>
        </p:nvSpPr>
        <p:spPr>
          <a:xfrm>
            <a:off x="6162059" y="4881990"/>
            <a:ext cx="498273" cy="498273"/>
          </a:xfrm>
          <a:prstGeom prst="rect">
            <a:avLst/>
          </a:prstGeom>
          <a:solidFill>
            <a:srgbClr val="33335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charset="-122"/>
                <a:cs typeface="Aharoni" panose="02010803020104030203" pitchFamily="2" charset="-79"/>
              </a:rPr>
              <a:t>03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等线" panose="02010600030101010101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00194" y="1847700"/>
            <a:ext cx="3391612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02</a:t>
            </a:r>
            <a:endParaRPr kumimoji="0" lang="en-US" altLang="zh-CN" sz="6000" b="1" i="0" u="none" strike="noStrike" kern="1200" cap="none" spc="0" normalizeH="0" baseline="0" noProof="0" dirty="0">
              <a:ln w="0"/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198744" y="2863363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52154" y="2955696"/>
            <a:ext cx="588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需求规约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98744" y="3986484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88561" y="288328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系统用例图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4696" y="91368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635" y="1205865"/>
            <a:ext cx="7924165" cy="54000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10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11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12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13.xml><?xml version="1.0" encoding="utf-8"?>
<p:tagLst xmlns:p="http://schemas.openxmlformats.org/presentationml/2006/main">
  <p:tag name="KSO_WM_DIAGRAM_VIRTUALLY_FRAME" val="{&quot;height&quot;:238.6,&quot;left&quot;:33.7,&quot;top&quot;:124.1,&quot;width&quot;:833.25}"/>
</p:tagLst>
</file>

<file path=ppt/tags/tag14.xml><?xml version="1.0" encoding="utf-8"?>
<p:tagLst xmlns:p="http://schemas.openxmlformats.org/presentationml/2006/main">
  <p:tag name="KSO_WM_DIAGRAM_VIRTUALLY_FRAME" val="{&quot;height&quot;:238.6,&quot;left&quot;:33.7,&quot;top&quot;:124.1,&quot;width&quot;:833.25}"/>
</p:tagLst>
</file>

<file path=ppt/tags/tag15.xml><?xml version="1.0" encoding="utf-8"?>
<p:tagLst xmlns:p="http://schemas.openxmlformats.org/presentationml/2006/main">
  <p:tag name="KSO_WM_DIAGRAM_VIRTUALLY_FRAME" val="{&quot;height&quot;:238.6,&quot;left&quot;:33.7,&quot;top&quot;:124.1,&quot;width&quot;:833.25}"/>
</p:tagLst>
</file>

<file path=ppt/tags/tag16.xml><?xml version="1.0" encoding="utf-8"?>
<p:tagLst xmlns:p="http://schemas.openxmlformats.org/presentationml/2006/main">
  <p:tag name="KSO_WM_DIAGRAM_VIRTUALLY_FRAME" val="{&quot;height&quot;:238.6,&quot;left&quot;:33.7,&quot;top&quot;:124.1,&quot;width&quot;:833.25}"/>
</p:tagLst>
</file>

<file path=ppt/tags/tag17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18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19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20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1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2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3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4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5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6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7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8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29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3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30.xml><?xml version="1.0" encoding="utf-8"?>
<p:tagLst xmlns:p="http://schemas.openxmlformats.org/presentationml/2006/main">
  <p:tag name="KSO_WM_DIAGRAM_VIRTUALLY_FRAME" val="{&quot;height&quot;:434.1205511811023,&quot;left&quot;:-7.3408661417322945,&quot;top&quot;:97.3,&quot;width&quot;:976.415905511811}"/>
</p:tagLst>
</file>

<file path=ppt/tags/tag31.xml><?xml version="1.0" encoding="utf-8"?>
<p:tagLst xmlns:p="http://schemas.openxmlformats.org/presentationml/2006/main">
  <p:tag name="KSO_WM_DIAGRAM_VIRTUALLY_FRAME" val="{&quot;height&quot;:281.6811811023622,&quot;left&quot;:485.2014960629921,&quot;top&quot;:168.48346456692914,&quot;width&quot;:397.5117322834646}"/>
</p:tagLst>
</file>

<file path=ppt/tags/tag32.xml><?xml version="1.0" encoding="utf-8"?>
<p:tagLst xmlns:p="http://schemas.openxmlformats.org/presentationml/2006/main">
  <p:tag name="KSO_WM_DIAGRAM_VIRTUALLY_FRAME" val="{&quot;height&quot;:281.6811811023622,&quot;left&quot;:485.2014960629921,&quot;top&quot;:168.48346456692914,&quot;width&quot;:397.5117322834646}"/>
</p:tagLst>
</file>

<file path=ppt/tags/tag33.xml><?xml version="1.0" encoding="utf-8"?>
<p:tagLst xmlns:p="http://schemas.openxmlformats.org/presentationml/2006/main">
  <p:tag name="KSO_WM_DIAGRAM_VIRTUALLY_FRAME" val="{&quot;height&quot;:281.6811811023622,&quot;left&quot;:485.2014960629921,&quot;top&quot;:168.48346456692914,&quot;width&quot;:397.5117322834646}"/>
</p:tagLst>
</file>

<file path=ppt/tags/tag34.xml><?xml version="1.0" encoding="utf-8"?>
<p:tagLst xmlns:p="http://schemas.openxmlformats.org/presentationml/2006/main">
  <p:tag name="KSO_WM_DIAGRAM_VIRTUALLY_FRAME" val="{&quot;height&quot;:281.6811811023622,&quot;left&quot;:485.2014960629921,&quot;top&quot;:168.48346456692914,&quot;width&quot;:397.5117322834646}"/>
</p:tagLst>
</file>

<file path=ppt/tags/tag35.xml><?xml version="1.0" encoding="utf-8"?>
<p:tagLst xmlns:p="http://schemas.openxmlformats.org/presentationml/2006/main">
  <p:tag name="KSO_WM_DIAGRAM_VIRTUALLY_FRAME" val="{&quot;height&quot;:281.6811811023622,&quot;left&quot;:485.2014960629921,&quot;top&quot;:168.48346456692914,&quot;width&quot;:397.5117322834646}"/>
</p:tagLst>
</file>

<file path=ppt/tags/tag36.xml><?xml version="1.0" encoding="utf-8"?>
<p:tagLst xmlns:p="http://schemas.openxmlformats.org/presentationml/2006/main">
  <p:tag name="KSO_WM_DIAGRAM_VIRTUALLY_FRAME" val="{&quot;height&quot;:281.6811811023622,&quot;left&quot;:485.2014960629921,&quot;top&quot;:168.48346456692914,&quot;width&quot;:397.5117322834646}"/>
</p:tagLst>
</file>

<file path=ppt/tags/tag37.xml><?xml version="1.0" encoding="utf-8"?>
<p:tagLst xmlns:p="http://schemas.openxmlformats.org/presentationml/2006/main">
  <p:tag name="KSO_WM_DIAGRAM_VIRTUALLY_FRAME" val="{&quot;height&quot;:281.6811811023622,&quot;left&quot;:485.2014960629921,&quot;top&quot;:168.48346456692914,&quot;width&quot;:397.5117322834646}"/>
</p:tagLst>
</file>

<file path=ppt/tags/tag38.xml><?xml version="1.0" encoding="utf-8"?>
<p:tagLst xmlns:p="http://schemas.openxmlformats.org/presentationml/2006/main">
  <p:tag name="KSO_WM_DIAGRAM_VIRTUALLY_FRAME" val="{&quot;height&quot;:281.6811811023622,&quot;left&quot;:485.2014960629921,&quot;top&quot;:168.48346456692914,&quot;width&quot;:397.5117322834646}"/>
</p:tagLst>
</file>

<file path=ppt/tags/tag39.xml><?xml version="1.0" encoding="utf-8"?>
<p:tagLst xmlns:p="http://schemas.openxmlformats.org/presentationml/2006/main">
  <p:tag name="KSO_WM_DIAGRAM_VIRTUALLY_FRAME" val="{&quot;height&quot;:281.6811811023622,&quot;left&quot;:485.2014960629921,&quot;top&quot;:168.48346456692914,&quot;width&quot;:397.5117322834646}"/>
</p:tagLst>
</file>

<file path=ppt/tags/tag4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40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41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42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43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44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45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46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47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48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49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50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1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2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3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4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5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6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7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8.xml><?xml version="1.0" encoding="utf-8"?>
<p:tagLst xmlns:p="http://schemas.openxmlformats.org/presentationml/2006/main">
  <p:tag name="KSO_WM_DIAGRAM_VIRTUALLY_FRAME" val="{&quot;height&quot;:392.4138582677165,&quot;left&quot;:-7.3408661417322945,&quot;top&quot;:139.00669291338582,&quot;width&quot;:910.6741732283465}"/>
</p:tagLst>
</file>

<file path=ppt/tags/tag59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60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1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2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3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4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5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6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7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8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69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7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70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71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72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73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74.xml><?xml version="1.0" encoding="utf-8"?>
<p:tagLst xmlns:p="http://schemas.openxmlformats.org/presentationml/2006/main">
  <p:tag name="KSO_WM_DIAGRAM_VIRTUALLY_FRAME" val="{&quot;height&quot;:365.31118110236224,&quot;left&quot;:62.87661417322835,&quot;top&quot;:131.8756692913386,&quot;width&quot;:834.2466929133858}"/>
</p:tagLst>
</file>

<file path=ppt/tags/tag75.xml><?xml version="1.0" encoding="utf-8"?>
<p:tagLst xmlns:p="http://schemas.openxmlformats.org/presentationml/2006/main">
  <p:tag name="COMMONDATA" val="eyJjb3VudCI6MSwiaGRpZCI6ImQxY2I2ZDY1MDZiNjU0MmMwMmIxYTQyY2Q3MmFiZjYzIiwidXNlckNvdW50IjoxfQ=="/>
</p:tagLst>
</file>

<file path=ppt/tags/tag8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ags/tag9.xml><?xml version="1.0" encoding="utf-8"?>
<p:tagLst xmlns:p="http://schemas.openxmlformats.org/presentationml/2006/main">
  <p:tag name="KSO_WM_DIAGRAM_VIRTUALLY_FRAME" val="{&quot;height&quot;:166.43275590551184,&quot;left&quot;:190.49944881889763,&quot;top&quot;:222.5762992125984,&quot;width&quot;:625.287637795275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1931</Words>
  <Application>WPS 演示</Application>
  <PresentationFormat>宽屏</PresentationFormat>
  <Paragraphs>227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宋体</vt:lpstr>
      <vt:lpstr>Wingdings</vt:lpstr>
      <vt:lpstr>等线</vt:lpstr>
      <vt:lpstr>Aharoni</vt:lpstr>
      <vt:lpstr>阿里汉仪智能黑体</vt:lpstr>
      <vt:lpstr>黑体</vt:lpstr>
      <vt:lpstr>思源黑体 CN Bold</vt:lpstr>
      <vt:lpstr>思源黑体 CN Regular</vt:lpstr>
      <vt:lpstr>思源黑体旧字形 ExtraLight</vt:lpstr>
      <vt:lpstr>微软雅黑</vt:lpstr>
      <vt:lpstr>Arial Unicode MS</vt:lpstr>
      <vt:lpstr>等线 Light</vt:lpstr>
      <vt:lpstr>Calibri</vt:lpstr>
      <vt:lpstr>华文新魏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Epo ch</dc:creator>
  <cp:lastModifiedBy>武方彧</cp:lastModifiedBy>
  <cp:revision>73</cp:revision>
  <dcterms:created xsi:type="dcterms:W3CDTF">2020-08-13T07:19:00Z</dcterms:created>
  <dcterms:modified xsi:type="dcterms:W3CDTF">2025-01-04T01:31:55Z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F51FD449313D45B5B0D79F15CF95AB5E_12</vt:lpwstr>
  </property>
  <property fmtid="{D5CDD505-2E9C-101B-9397-08002B2CF9AE}" pid="3" name="KSOProductBuildVer">
    <vt:lpwstr>2052-12.1.0.19302</vt:lpwstr>
  </property>
  <property fmtid="{D5CDD505-2E9C-101B-9397-08002B2CF9AE}" pid="4" name="KSOTemplateUUID">
    <vt:lpwstr>v1.0_mb_VQmAqE4C8As4gIB7tRuRsA==</vt:lpwstr>
  </property>
</Properties>
</file>